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0"/>
  </p:notesMasterIdLst>
  <p:sldIdLst>
    <p:sldId id="269" r:id="rId2"/>
    <p:sldId id="277" r:id="rId3"/>
    <p:sldId id="257" r:id="rId4"/>
    <p:sldId id="268" r:id="rId5"/>
    <p:sldId id="271" r:id="rId6"/>
    <p:sldId id="273" r:id="rId7"/>
    <p:sldId id="275" r:id="rId8"/>
    <p:sldId id="261" r:id="rId9"/>
    <p:sldId id="262" r:id="rId10"/>
    <p:sldId id="263" r:id="rId11"/>
    <p:sldId id="264" r:id="rId12"/>
    <p:sldId id="260" r:id="rId13"/>
    <p:sldId id="265" r:id="rId14"/>
    <p:sldId id="266" r:id="rId15"/>
    <p:sldId id="274" r:id="rId16"/>
    <p:sldId id="276" r:id="rId17"/>
    <p:sldId id="267" r:id="rId18"/>
    <p:sldId id="272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9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671" autoAdjust="0"/>
  </p:normalViewPr>
  <p:slideViewPr>
    <p:cSldViewPr>
      <p:cViewPr>
        <p:scale>
          <a:sx n="90" d="100"/>
          <a:sy n="90" d="100"/>
        </p:scale>
        <p:origin x="-960" y="-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31734-C285-40B5-B9CD-214857D93B57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D27AD-40F0-4FFE-9BEC-35CA9A859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0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D27AD-40F0-4FFE-9BEC-35CA9A8596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1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D27AD-40F0-4FFE-9BEC-35CA9A8596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8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00300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4D92-A311-4C82-92AF-6D643D435BDE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64F1-EC3E-40BD-9187-49F09EDA8E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4D92-A311-4C82-92AF-6D643D435BDE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64F1-EC3E-40BD-9187-49F09EDA8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4D92-A311-4C82-92AF-6D643D435BDE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64F1-EC3E-40BD-9187-49F09EDA8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4D92-A311-4C82-92AF-6D643D435BDE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64F1-EC3E-40BD-9187-49F09EDA8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4D92-A311-4C82-92AF-6D643D435BDE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64F1-EC3E-40BD-9187-49F09EDA8E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4D92-A311-4C82-92AF-6D643D435BDE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64F1-EC3E-40BD-9187-49F09EDA8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4D92-A311-4C82-92AF-6D643D435BDE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64F1-EC3E-40BD-9187-49F09EDA8EB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4D92-A311-4C82-92AF-6D643D435BDE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64F1-EC3E-40BD-9187-49F09EDA8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4D92-A311-4C82-92AF-6D643D435BDE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64F1-EC3E-40BD-9187-49F09EDA8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4D92-A311-4C82-92AF-6D643D435BDE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64F1-EC3E-40BD-9187-49F09EDA8EB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4D92-A311-4C82-92AF-6D643D435BDE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64F1-EC3E-40BD-9187-49F09EDA8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AFB4D92-A311-4C82-92AF-6D643D435BDE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10964F1-EC3E-40BD-9187-49F09EDA8E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93218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SUMAN PAL, SEQAEP, ACT – MATEMATICS. EMAIL : paljibon@gmail.com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23195"/>
            <a:ext cx="771525" cy="414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5"/>
            <a:ext cx="771525" cy="41495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" y="285749"/>
            <a:ext cx="18364198" cy="1371601"/>
            <a:chOff x="1" y="285749"/>
            <a:chExt cx="18364198" cy="1371601"/>
          </a:xfrm>
        </p:grpSpPr>
        <p:grpSp>
          <p:nvGrpSpPr>
            <p:cNvPr id="15" name="Group 14"/>
            <p:cNvGrpSpPr/>
            <p:nvPr/>
          </p:nvGrpSpPr>
          <p:grpSpPr>
            <a:xfrm>
              <a:off x="1" y="285749"/>
              <a:ext cx="9143999" cy="1219201"/>
              <a:chOff x="1" y="285749"/>
              <a:chExt cx="9143999" cy="1219201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285750"/>
                <a:ext cx="2285999" cy="12192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0" y="285751"/>
                <a:ext cx="2362200" cy="121919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8200" y="285749"/>
                <a:ext cx="2208088" cy="121920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285750"/>
                <a:ext cx="2286000" cy="1219200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9220200" y="438149"/>
              <a:ext cx="9143999" cy="1219201"/>
              <a:chOff x="1" y="285749"/>
              <a:chExt cx="9143999" cy="1219201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285750"/>
                <a:ext cx="2285999" cy="121920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0" y="285751"/>
                <a:ext cx="2362200" cy="121919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8200" y="285749"/>
                <a:ext cx="2208088" cy="1219201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285750"/>
                <a:ext cx="2286000" cy="1219200"/>
              </a:xfrm>
              <a:prstGeom prst="rect">
                <a:avLst/>
              </a:prstGeom>
            </p:spPr>
          </p:pic>
        </p:grpSp>
      </p:grpSp>
      <p:grpSp>
        <p:nvGrpSpPr>
          <p:cNvPr id="22" name="Group 21"/>
          <p:cNvGrpSpPr/>
          <p:nvPr/>
        </p:nvGrpSpPr>
        <p:grpSpPr>
          <a:xfrm>
            <a:off x="76200" y="3105149"/>
            <a:ext cx="18364198" cy="1371601"/>
            <a:chOff x="1" y="285749"/>
            <a:chExt cx="18364198" cy="1371601"/>
          </a:xfrm>
        </p:grpSpPr>
        <p:grpSp>
          <p:nvGrpSpPr>
            <p:cNvPr id="23" name="Group 22"/>
            <p:cNvGrpSpPr/>
            <p:nvPr/>
          </p:nvGrpSpPr>
          <p:grpSpPr>
            <a:xfrm>
              <a:off x="1" y="285749"/>
              <a:ext cx="9143999" cy="1219201"/>
              <a:chOff x="1" y="285749"/>
              <a:chExt cx="9143999" cy="12192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285750"/>
                <a:ext cx="2285999" cy="1219200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0" y="285751"/>
                <a:ext cx="2362200" cy="1219199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8200" y="285749"/>
                <a:ext cx="2208088" cy="1219201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285750"/>
                <a:ext cx="2286000" cy="121920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9220200" y="438149"/>
              <a:ext cx="9143999" cy="1219201"/>
              <a:chOff x="1" y="285749"/>
              <a:chExt cx="9143999" cy="1219201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285750"/>
                <a:ext cx="2285999" cy="1219200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0" y="285751"/>
                <a:ext cx="2362200" cy="1219199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8200" y="285749"/>
                <a:ext cx="2208088" cy="1219201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285750"/>
                <a:ext cx="2286000" cy="1219200"/>
              </a:xfrm>
              <a:prstGeom prst="rect">
                <a:avLst/>
              </a:prstGeom>
            </p:spPr>
          </p:pic>
        </p:grp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99" y="1530203"/>
            <a:ext cx="1714501" cy="15749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1" y="1809750"/>
            <a:ext cx="76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mKj‡K</a:t>
            </a:r>
            <a:r>
              <a:rPr lang="en-US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RvbvB</a:t>
            </a:r>
            <a:r>
              <a:rPr lang="en-US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ï‡f”Qv</a:t>
            </a:r>
            <a:endParaRPr lang="en-US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5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93218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SUMAN PAL, SEQAEP, ACT – MATEMATICS. EMAIL : paljibon@gmail.com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23195"/>
            <a:ext cx="771525" cy="414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5"/>
            <a:ext cx="771525" cy="41495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0" y="2647950"/>
            <a:ext cx="38100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wPÎwU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wK‡mi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wPÎ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wb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‡`©k </a:t>
            </a:r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endParaRPr lang="en-US" sz="2400" dirty="0">
              <a:effectLst>
                <a:outerShdw blurRad="50800" dist="50800" dir="5400000" algn="ctr" rotWithShape="0">
                  <a:schemeClr val="accent1">
                    <a:lumMod val="60000"/>
                    <a:lumOff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48200" y="285750"/>
            <a:ext cx="3657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AvqZ</a:t>
            </a:r>
            <a:endParaRPr lang="en-US" sz="5400" dirty="0">
              <a:effectLst>
                <a:outerShdw blurRad="50800" dist="50800" dir="5400000" algn="ctr" rotWithShape="0">
                  <a:schemeClr val="accent1">
                    <a:lumMod val="60000"/>
                    <a:lumOff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4038600" y="2114550"/>
            <a:ext cx="4876799" cy="381000"/>
            <a:chOff x="4038600" y="2571750"/>
            <a:chExt cx="4876799" cy="381000"/>
          </a:xfrm>
        </p:grpSpPr>
        <p:sp>
          <p:nvSpPr>
            <p:cNvPr id="59" name="TextBox 58"/>
            <p:cNvSpPr txBox="1"/>
            <p:nvPr/>
          </p:nvSpPr>
          <p:spPr>
            <a:xfrm>
              <a:off x="4800600" y="2571750"/>
              <a:ext cx="4114799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Avq‡Zi</a:t>
              </a:r>
              <a:r>
                <a: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wecixZ</a:t>
              </a:r>
              <a:r>
                <a: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evû</a:t>
              </a:r>
              <a:r>
                <a:rPr lang="en-US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¸‡</a:t>
              </a:r>
              <a:r>
                <a:rPr lang="en-US" dirty="0" err="1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jv</a:t>
              </a:r>
              <a:r>
                <a:rPr lang="en-US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ci¯úi</a:t>
              </a:r>
              <a:r>
                <a:rPr lang="en-US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mgvb</a:t>
              </a:r>
              <a:r>
                <a:rPr lang="en-US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I </a:t>
              </a:r>
              <a:r>
                <a:rPr lang="en-US" dirty="0" err="1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mgvšÍivj</a:t>
              </a:r>
              <a:endPara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38600" y="2583418"/>
              <a:ext cx="6096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utonnyMJ" pitchFamily="2" charset="0"/>
                  <a:cs typeface="SutonnyMJ" pitchFamily="2" charset="0"/>
                </a:rPr>
                <a:t>wK¬K</a:t>
              </a:r>
              <a:endParaRPr lang="en-US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038600" y="3220819"/>
            <a:ext cx="4876799" cy="381000"/>
            <a:chOff x="4038600" y="3028950"/>
            <a:chExt cx="4876799" cy="381000"/>
          </a:xfrm>
        </p:grpSpPr>
        <p:sp>
          <p:nvSpPr>
            <p:cNvPr id="62" name="TextBox 61"/>
            <p:cNvSpPr txBox="1"/>
            <p:nvPr/>
          </p:nvSpPr>
          <p:spPr>
            <a:xfrm>
              <a:off x="4800600" y="3028950"/>
              <a:ext cx="4114799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Avq‡Zi</a:t>
              </a:r>
              <a:r>
                <a: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KY© `</a:t>
              </a:r>
              <a:r>
                <a:rPr lang="en-US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yBwU</a:t>
              </a:r>
              <a:r>
                <a: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mgvb</a:t>
              </a:r>
              <a:endPara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038600" y="3040618"/>
              <a:ext cx="6096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utonnyMJ" pitchFamily="2" charset="0"/>
                  <a:cs typeface="SutonnyMJ" pitchFamily="2" charset="0"/>
                </a:rPr>
                <a:t>wK¬K</a:t>
              </a:r>
              <a:endParaRPr lang="en-US" dirty="0">
                <a:latin typeface="SutonnyMJ" pitchFamily="2" charset="0"/>
                <a:cs typeface="SutonnyMJ" pitchFamily="2" charset="0"/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76350"/>
            <a:ext cx="4343399" cy="742568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181600" y="135255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Avq‡Zi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‰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t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1911226" y="666914"/>
            <a:ext cx="2508374" cy="11428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909761" y="666750"/>
            <a:ext cx="0" cy="1143000"/>
          </a:xfrm>
          <a:prstGeom prst="line">
            <a:avLst/>
          </a:prstGeom>
          <a:ln w="38100">
            <a:solidFill>
              <a:srgbClr val="119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909761" y="666750"/>
            <a:ext cx="250983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419599" y="666750"/>
            <a:ext cx="0" cy="1143000"/>
          </a:xfrm>
          <a:prstGeom prst="line">
            <a:avLst/>
          </a:prstGeom>
          <a:ln w="38100">
            <a:solidFill>
              <a:srgbClr val="119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909761" y="1809750"/>
            <a:ext cx="250983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1904999" y="1537960"/>
            <a:ext cx="347663" cy="271790"/>
            <a:chOff x="719137" y="1614160"/>
            <a:chExt cx="347663" cy="271790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719137" y="1614160"/>
              <a:ext cx="3476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066800" y="1614160"/>
              <a:ext cx="0" cy="271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4147809" y="1538288"/>
            <a:ext cx="271790" cy="271462"/>
            <a:chOff x="2623810" y="1538288"/>
            <a:chExt cx="271790" cy="271462"/>
          </a:xfrm>
        </p:grpSpPr>
        <p:cxnSp>
          <p:nvCxnSpPr>
            <p:cNvPr id="82" name="Straight Connector 81"/>
            <p:cNvCxnSpPr/>
            <p:nvPr/>
          </p:nvCxnSpPr>
          <p:spPr>
            <a:xfrm flipV="1">
              <a:off x="2623810" y="1538288"/>
              <a:ext cx="1" cy="271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>
              <a:off x="2759705" y="1402393"/>
              <a:ext cx="0" cy="271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 rot="16200000">
            <a:off x="4147973" y="666914"/>
            <a:ext cx="271790" cy="271462"/>
            <a:chOff x="2623810" y="1538288"/>
            <a:chExt cx="271790" cy="271462"/>
          </a:xfrm>
        </p:grpSpPr>
        <p:cxnSp>
          <p:nvCxnSpPr>
            <p:cNvPr id="80" name="Straight Connector 79"/>
            <p:cNvCxnSpPr/>
            <p:nvPr/>
          </p:nvCxnSpPr>
          <p:spPr>
            <a:xfrm flipV="1">
              <a:off x="2623810" y="1538288"/>
              <a:ext cx="1" cy="271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>
              <a:off x="2759705" y="1402393"/>
              <a:ext cx="0" cy="271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 rot="10800000">
            <a:off x="1911226" y="666914"/>
            <a:ext cx="271790" cy="271462"/>
            <a:chOff x="2623810" y="1538288"/>
            <a:chExt cx="271790" cy="271462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2623810" y="1538288"/>
              <a:ext cx="1" cy="271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>
              <a:off x="2759705" y="1402393"/>
              <a:ext cx="0" cy="271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/>
          <p:nvPr/>
        </p:nvCxnSpPr>
        <p:spPr>
          <a:xfrm flipV="1">
            <a:off x="1911226" y="666914"/>
            <a:ext cx="2508373" cy="11428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76200" y="938376"/>
            <a:ext cx="1600200" cy="709258"/>
          </a:xfrm>
          <a:prstGeom prst="rect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4038600" y="2647950"/>
            <a:ext cx="4876799" cy="381000"/>
            <a:chOff x="4038600" y="2571750"/>
            <a:chExt cx="4876799" cy="381000"/>
          </a:xfrm>
        </p:grpSpPr>
        <p:sp>
          <p:nvSpPr>
            <p:cNvPr id="98" name="TextBox 97"/>
            <p:cNvSpPr txBox="1"/>
            <p:nvPr/>
          </p:nvSpPr>
          <p:spPr>
            <a:xfrm>
              <a:off x="4800600" y="2571750"/>
              <a:ext cx="4114799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Avq‡Zi</a:t>
              </a:r>
              <a:r>
                <a: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cÖ‡Z¨KwU</a:t>
              </a:r>
              <a:r>
                <a:rPr lang="en-US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mg‡KvY</a:t>
              </a:r>
              <a:endPara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038600" y="2583418"/>
              <a:ext cx="6096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utonnyMJ" pitchFamily="2" charset="0"/>
                  <a:cs typeface="SutonnyMJ" pitchFamily="2" charset="0"/>
                </a:rPr>
                <a:t>wK¬K</a:t>
              </a:r>
              <a:endParaRPr lang="en-US" dirty="0">
                <a:latin typeface="SutonnyMJ" pitchFamily="2" charset="0"/>
                <a:cs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6873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65" grpId="0"/>
      <p:bldP spid="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93218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SUMAN PAL, SEQAEP, ACT – MATEMATICS. EMAIL : paljibon@gmail.com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23195"/>
            <a:ext cx="771525" cy="414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5"/>
            <a:ext cx="771525" cy="41495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3276600" y="819150"/>
            <a:ext cx="457200" cy="5334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33800" y="819150"/>
            <a:ext cx="457200" cy="5334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76600" y="1352550"/>
            <a:ext cx="457200" cy="990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733800" y="1352550"/>
            <a:ext cx="457200" cy="990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2647950"/>
            <a:ext cx="38100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wPÎwU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wK‡mi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wPÎ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wb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‡`©k </a:t>
            </a:r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endParaRPr lang="en-US" sz="2400" dirty="0">
              <a:effectLst>
                <a:outerShdw blurRad="50800" dist="50800" dir="5400000" algn="ctr" rotWithShape="0">
                  <a:schemeClr val="accent1">
                    <a:lumMod val="60000"/>
                    <a:lumOff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8200" y="285750"/>
            <a:ext cx="3657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Nywo</a:t>
            </a:r>
            <a:endParaRPr lang="en-US" sz="5400" dirty="0">
              <a:effectLst>
                <a:outerShdw blurRad="50800" dist="50800" dir="5400000" algn="ctr" rotWithShape="0">
                  <a:schemeClr val="accent1">
                    <a:lumMod val="60000"/>
                    <a:lumOff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76350"/>
            <a:ext cx="4343399" cy="74256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81600" y="135255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Nywoi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‰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t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038600" y="2190750"/>
            <a:ext cx="4876799" cy="381000"/>
            <a:chOff x="4038600" y="2571750"/>
            <a:chExt cx="4876799" cy="381000"/>
          </a:xfrm>
        </p:grpSpPr>
        <p:sp>
          <p:nvSpPr>
            <p:cNvPr id="24" name="TextBox 23"/>
            <p:cNvSpPr txBox="1"/>
            <p:nvPr/>
          </p:nvSpPr>
          <p:spPr>
            <a:xfrm>
              <a:off x="4800600" y="2571750"/>
              <a:ext cx="4114799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Nywoi</a:t>
              </a:r>
              <a:r>
                <a: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`</a:t>
              </a:r>
              <a:r>
                <a:rPr lang="en-US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yB</a:t>
              </a:r>
              <a:r>
                <a:rPr lang="en-US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†</a:t>
              </a:r>
              <a:r>
                <a:rPr lang="en-US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Rvov</a:t>
              </a:r>
              <a:r>
                <a: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mwbœwnZ</a:t>
              </a:r>
              <a:r>
                <a: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evû</a:t>
              </a:r>
              <a:r>
                <a: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mgvb</a:t>
              </a:r>
              <a:r>
                <a: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|</a:t>
              </a:r>
              <a:endPara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38600" y="2583418"/>
              <a:ext cx="6096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utonnyMJ" pitchFamily="2" charset="0"/>
                  <a:cs typeface="SutonnyMJ" pitchFamily="2" charset="0"/>
                </a:rPr>
                <a:t>wK¬K</a:t>
              </a:r>
              <a:endParaRPr lang="en-US" dirty="0">
                <a:latin typeface="SutonnyMJ" pitchFamily="2" charset="0"/>
                <a:cs typeface="SutonnyMJ" pitchFamily="2" charset="0"/>
              </a:endParaRPr>
            </a:p>
          </p:txBody>
        </p:sp>
      </p:grpSp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" y="590550"/>
            <a:ext cx="255309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4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23195"/>
            <a:ext cx="9144000" cy="5139355"/>
            <a:chOff x="0" y="23195"/>
            <a:chExt cx="9144000" cy="5139355"/>
          </a:xfrm>
        </p:grpSpPr>
        <p:sp>
          <p:nvSpPr>
            <p:cNvPr id="4" name="TextBox 3"/>
            <p:cNvSpPr txBox="1"/>
            <p:nvPr/>
          </p:nvSpPr>
          <p:spPr>
            <a:xfrm>
              <a:off x="0" y="4793218"/>
              <a:ext cx="9144000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SUMAN PAL, SEQAEP, ACT – MATEMATICS. EMAIL : paljibon@gmail.com</a:t>
              </a:r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475" y="23195"/>
              <a:ext cx="771525" cy="41495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195"/>
              <a:ext cx="771525" cy="414955"/>
            </a:xfrm>
            <a:prstGeom prst="rect">
              <a:avLst/>
            </a:prstGeom>
          </p:spPr>
        </p:pic>
      </p:grpSp>
      <p:cxnSp>
        <p:nvCxnSpPr>
          <p:cNvPr id="8" name="Straight Connector 7"/>
          <p:cNvCxnSpPr/>
          <p:nvPr/>
        </p:nvCxnSpPr>
        <p:spPr>
          <a:xfrm flipH="1">
            <a:off x="914400" y="895350"/>
            <a:ext cx="457200" cy="1295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71600" y="895350"/>
            <a:ext cx="22098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124200" y="895350"/>
            <a:ext cx="457200" cy="1295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14400" y="2190750"/>
            <a:ext cx="22098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71600" y="895350"/>
            <a:ext cx="1752600" cy="12954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14400" y="895350"/>
            <a:ext cx="2667000" cy="12954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200" y="2647950"/>
            <a:ext cx="39624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wPÎwU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wK‡mi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wPÎ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wb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‡`©k </a:t>
            </a:r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endParaRPr lang="en-US" sz="2400" dirty="0">
              <a:effectLst>
                <a:outerShdw blurRad="50800" dist="50800" dir="5400000" algn="ctr" rotWithShape="0">
                  <a:schemeClr val="accent1">
                    <a:lumMod val="60000"/>
                    <a:lumOff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2400" y="353020"/>
            <a:ext cx="36576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mvgvšÍwi</a:t>
            </a:r>
            <a:r>
              <a:rPr lang="en-US" sz="5400" dirty="0" err="1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</a:t>
            </a:r>
            <a:endParaRPr lang="en-US" sz="5400" dirty="0">
              <a:effectLst>
                <a:outerShdw blurRad="50800" dist="50800" dir="5400000" algn="ctr" rotWithShape="0">
                  <a:schemeClr val="accent1">
                    <a:lumMod val="60000"/>
                    <a:lumOff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76350"/>
            <a:ext cx="4343399" cy="74256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181600" y="135255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mvgvšÍwi‡Ki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‰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t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0600" y="2077819"/>
            <a:ext cx="411479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mvgvšÍwi‡Ki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wecixZ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evû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ci¯úi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mgvb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mgvšÍivj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0600" y="2571750"/>
            <a:ext cx="411479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mvgvšÍwi‡Ki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wecixZ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ci¯úi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00600" y="3028950"/>
            <a:ext cx="411479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mvgvšÍwi‡Ki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KY© `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yBwU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‡`i †Q` we›`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y‡Z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mgwØLwÐZ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00600" y="3726418"/>
            <a:ext cx="411479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mvgvšÍwi‡Ki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KY©¸‡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mgvb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bq</a:t>
            </a:r>
            <a:r>
              <a:rPr lang="en-US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2171700" y="971550"/>
            <a:ext cx="1143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1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/>
      <p:bldP spid="24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93218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SUMAN PAL, SEQAEP, ACT – MATEMATICS. EMAIL : paljibon@gmail.com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23195"/>
            <a:ext cx="771525" cy="414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5"/>
            <a:ext cx="771525" cy="41495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986644" y="2165866"/>
            <a:ext cx="4876799" cy="830997"/>
            <a:chOff x="4038600" y="2571750"/>
            <a:chExt cx="4876799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4800600" y="2571750"/>
              <a:ext cx="4114799" cy="83099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UªvwcwRqv‡gi</a:t>
              </a:r>
              <a:r>
                <a:rPr lang="en-US" sz="2400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GK †</a:t>
              </a:r>
              <a:r>
                <a:rPr lang="en-US" sz="2400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Rvov</a:t>
              </a:r>
              <a:r>
                <a:rPr lang="en-US" sz="2400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mgvšÍivj</a:t>
              </a:r>
              <a:r>
                <a:rPr lang="en-US" sz="2400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evû</a:t>
              </a:r>
              <a:r>
                <a:rPr lang="en-US" sz="2400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_</a:t>
              </a:r>
              <a:r>
                <a:rPr lang="en-US" sz="2400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v‡K</a:t>
              </a:r>
              <a:r>
                <a:rPr lang="en-US" sz="2400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|</a:t>
              </a:r>
              <a:endPara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38600" y="2583418"/>
              <a:ext cx="609600" cy="4616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SutonnyMJ" pitchFamily="2" charset="0"/>
                  <a:cs typeface="SutonnyMJ" pitchFamily="2" charset="0"/>
                </a:rPr>
                <a:t>wK¬K</a:t>
              </a:r>
              <a:endParaRPr lang="en-US" sz="2400" dirty="0">
                <a:latin typeface="SutonnyMJ" pitchFamily="2" charset="0"/>
                <a:cs typeface="SutonnyMJ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276350"/>
            <a:ext cx="4343399" cy="7425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1600" y="135255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UªvwcwRqv‡gi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‰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t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285750"/>
            <a:ext cx="3657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UªvwcwRqvg</a:t>
            </a:r>
            <a:endParaRPr lang="en-US" sz="5400" dirty="0">
              <a:effectLst>
                <a:outerShdw blurRad="50800" dist="50800" dir="5400000" algn="ctr" rotWithShape="0">
                  <a:schemeClr val="accent1">
                    <a:lumMod val="60000"/>
                    <a:lumOff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647950"/>
            <a:ext cx="38100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wPÎwU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wK‡mi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wPÎ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wb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‡`©k </a:t>
            </a:r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endParaRPr lang="en-US" sz="2400" dirty="0">
              <a:effectLst>
                <a:outerShdw blurRad="50800" dist="50800" dir="5400000" algn="ctr" rotWithShape="0">
                  <a:schemeClr val="accent1">
                    <a:lumMod val="60000"/>
                    <a:lumOff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09800" y="1095405"/>
            <a:ext cx="1143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76400" y="1962150"/>
            <a:ext cx="28956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676400" y="1095405"/>
            <a:ext cx="533400" cy="8667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52800" y="1095405"/>
            <a:ext cx="1219200" cy="8667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apezoid 11"/>
          <p:cNvSpPr/>
          <p:nvPr/>
        </p:nvSpPr>
        <p:spPr>
          <a:xfrm>
            <a:off x="0" y="747415"/>
            <a:ext cx="1524000" cy="605135"/>
          </a:xfrm>
          <a:prstGeom prst="trapezoi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962400" y="3112353"/>
            <a:ext cx="4876799" cy="830997"/>
            <a:chOff x="4038600" y="2571750"/>
            <a:chExt cx="4876799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4800600" y="2571750"/>
              <a:ext cx="4114799" cy="830997"/>
            </a:xfrm>
            <a:prstGeom prst="rect">
              <a:avLst/>
            </a:prstGeom>
            <a:ln w="381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UªvwcwRqv‡gi</a:t>
              </a:r>
              <a:r>
                <a:rPr lang="en-US" sz="2400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GK †</a:t>
              </a:r>
              <a:r>
                <a:rPr lang="en-US" sz="2400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Rvov</a:t>
              </a:r>
              <a:r>
                <a:rPr lang="en-US" sz="2400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A</a:t>
              </a:r>
              <a:r>
                <a:rPr lang="en-US" sz="2400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mgvšÍivj</a:t>
              </a:r>
              <a:r>
                <a:rPr lang="en-US" sz="2400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evû</a:t>
              </a:r>
              <a:r>
                <a:rPr lang="en-US" sz="2400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_</a:t>
              </a:r>
              <a:r>
                <a:rPr lang="en-US" sz="2400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v‡K</a:t>
              </a:r>
              <a:r>
                <a:rPr lang="en-US" sz="2400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|</a:t>
              </a:r>
              <a:endPara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38600" y="2583418"/>
              <a:ext cx="609600" cy="461665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SutonnyMJ" pitchFamily="2" charset="0"/>
                  <a:cs typeface="SutonnyMJ" pitchFamily="2" charset="0"/>
                </a:rPr>
                <a:t>wK¬K</a:t>
              </a:r>
              <a:endParaRPr lang="en-US" sz="2400" dirty="0">
                <a:latin typeface="SutonnyMJ" pitchFamily="2" charset="0"/>
                <a:cs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4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93218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SUMAN PAL, SEQAEP, ACT – MATEMATICS. EMAIL : paljibon@gmail.com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23195"/>
            <a:ext cx="771525" cy="414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5"/>
            <a:ext cx="771525" cy="414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0292" y="1759609"/>
            <a:ext cx="52381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PZzfz©R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mvgvšÍwi‡Ki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‰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34" y="-102051"/>
            <a:ext cx="6077566" cy="244520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>
            <a:off x="2590800" y="590550"/>
            <a:ext cx="3935107" cy="923330"/>
          </a:xfrm>
          <a:prstGeom prst="homePlate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5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93218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SUMAN PAL, SEQAEP, ACT – MATEMATICS. EMAIL : paljibon@gmail.com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23195"/>
            <a:ext cx="771525" cy="414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5"/>
            <a:ext cx="771525" cy="4149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502206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as-IN" sz="2000" dirty="0" smtClean="0"/>
              <a:t>চতুর্ভুজ </a:t>
            </a:r>
            <a:r>
              <a:rPr lang="as-IN" sz="2000" dirty="0"/>
              <a:t>কয়টি রেখা দ্বারা আবদ্ধ চিত্র</a:t>
            </a:r>
            <a:r>
              <a:rPr lang="as-IN" sz="2000" dirty="0" smtClean="0"/>
              <a:t>?</a:t>
            </a:r>
            <a:endParaRPr lang="en-US" sz="2000" dirty="0" smtClean="0"/>
          </a:p>
          <a:p>
            <a:r>
              <a:rPr lang="as-IN" sz="2000" dirty="0" smtClean="0"/>
              <a:t>ক</a:t>
            </a:r>
            <a:r>
              <a:rPr lang="as-IN" sz="2000" dirty="0"/>
              <a:t>. চারটি খ. পাঁচটি গ. তিনটি ঘ. </a:t>
            </a:r>
            <a:r>
              <a:rPr lang="as-IN" sz="2000" dirty="0" smtClean="0"/>
              <a:t>দুইটি</a:t>
            </a:r>
            <a:endParaRPr lang="en-US" sz="2000" dirty="0" smtClean="0"/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2|</a:t>
            </a:r>
            <a:r>
              <a:rPr lang="as-IN" sz="2000" dirty="0" smtClean="0"/>
              <a:t> </a:t>
            </a:r>
            <a:r>
              <a:rPr lang="as-IN" sz="2000" dirty="0"/>
              <a:t>যে চতুর্ভুজের বিপরীত বাহুগুলো সমান্তরাল, তাকে কী বলে?</a:t>
            </a:r>
            <a:br>
              <a:rPr lang="as-IN" sz="2000" dirty="0"/>
            </a:br>
            <a:r>
              <a:rPr lang="as-IN" sz="2000" dirty="0"/>
              <a:t>ক. বর্গ খ. আয়ত গ. রম্বস ঘ. </a:t>
            </a:r>
            <a:r>
              <a:rPr lang="as-IN" sz="2000" dirty="0" smtClean="0"/>
              <a:t>সামান্তরিক</a:t>
            </a:r>
            <a:endParaRPr lang="en-US" sz="2000" dirty="0" smtClean="0"/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3| </a:t>
            </a:r>
            <a:r>
              <a:rPr lang="as-IN" sz="2000" dirty="0" smtClean="0"/>
              <a:t>সামান্তরিকে </a:t>
            </a:r>
            <a:r>
              <a:rPr lang="as-IN" sz="2000" dirty="0"/>
              <a:t>বিপরীত কোণগুলো কী</a:t>
            </a:r>
            <a:r>
              <a:rPr lang="as-IN" sz="2000" dirty="0" smtClean="0"/>
              <a:t>?</a:t>
            </a:r>
            <a:r>
              <a:rPr lang="as-IN" sz="2000" dirty="0"/>
              <a:t/>
            </a:r>
            <a:br>
              <a:rPr lang="as-IN" sz="2000" dirty="0"/>
            </a:br>
            <a:r>
              <a:rPr lang="as-IN" sz="2000" dirty="0"/>
              <a:t>ক. সমান খ. অসমান গ. বড় ঘ. সরল</a:t>
            </a:r>
            <a:r>
              <a:rPr lang="as-IN" sz="2000" dirty="0" smtClean="0"/>
              <a:t>।</a:t>
            </a:r>
            <a:endParaRPr lang="en-US" sz="2000" dirty="0" smtClean="0"/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4|</a:t>
            </a:r>
            <a:r>
              <a:rPr lang="as-IN" sz="2000" dirty="0" smtClean="0"/>
              <a:t> </a:t>
            </a:r>
            <a:r>
              <a:rPr lang="as-IN" sz="2000" dirty="0"/>
              <a:t>সামান্তরিকের একটি কোণ সমকোণ হলে অন্য তিনটি কোণও — হয়।</a:t>
            </a:r>
            <a:br>
              <a:rPr lang="as-IN" sz="2000" dirty="0"/>
            </a:br>
            <a:r>
              <a:rPr lang="as-IN" sz="2000" dirty="0"/>
              <a:t>ক. স্থূলকোণ খ. সূক্ষ্মকোণ গ. সরল কোণ ঘ. </a:t>
            </a:r>
            <a:r>
              <a:rPr lang="as-IN" sz="2000" dirty="0" smtClean="0"/>
              <a:t>সমকোণ</a:t>
            </a:r>
            <a:endParaRPr lang="en-US" sz="2000" dirty="0" smtClean="0"/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5|</a:t>
            </a:r>
            <a:r>
              <a:rPr lang="as-IN" sz="2000" dirty="0"/>
              <a:t> যে চতুর্ভুজের প্রতিটি বাহু সমান এবং কোণগুলো অসমান, তাকে কী বলে?</a:t>
            </a:r>
            <a:br>
              <a:rPr lang="as-IN" sz="2000" dirty="0"/>
            </a:br>
            <a:r>
              <a:rPr lang="as-IN" sz="2000" dirty="0"/>
              <a:t>ক. সামান্তরিক খ. বর্গ গ. আয়ত ঘ. রম্বস। </a:t>
            </a:r>
            <a:endParaRPr lang="en-US" sz="2000" dirty="0" smtClean="0"/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6| </a:t>
            </a:r>
            <a:r>
              <a:rPr lang="as-IN" sz="2000" dirty="0" smtClean="0"/>
              <a:t>রম্বস </a:t>
            </a:r>
            <a:r>
              <a:rPr lang="as-IN" sz="2000" dirty="0"/>
              <a:t>এমন সামান্তরিক, যার প্রতিটি বাহুর দৈর্ঘ্য কেমন?</a:t>
            </a:r>
            <a:br>
              <a:rPr lang="as-IN" sz="2000" dirty="0"/>
            </a:br>
            <a:r>
              <a:rPr lang="as-IN" sz="2000" dirty="0"/>
              <a:t>ক. অসমান খ. সমান গ. ভিন্ন ভিন্ন ঘ. </a:t>
            </a:r>
            <a:r>
              <a:rPr lang="as-IN" sz="2000" dirty="0" smtClean="0"/>
              <a:t>সমান্তরাল</a:t>
            </a:r>
            <a:endParaRPr lang="en-US" sz="2000" dirty="0" smtClean="0"/>
          </a:p>
          <a:p>
            <a:r>
              <a:rPr lang="as-IN" sz="2000" dirty="0"/>
              <a:t/>
            </a:r>
            <a:br>
              <a:rPr lang="as-IN" sz="2000" dirty="0"/>
            </a:br>
            <a:r>
              <a:rPr lang="as-IN" sz="1600" dirty="0"/>
              <a:t/>
            </a:r>
            <a:br>
              <a:rPr lang="as-IN" sz="1600" dirty="0"/>
            </a:b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" y="819150"/>
            <a:ext cx="727388" cy="304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5" tIns="47892" rIns="95785" bIns="47892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52800" y="1428750"/>
            <a:ext cx="1143000" cy="304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5" tIns="47892" rIns="95785" bIns="47892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" y="2038350"/>
            <a:ext cx="762000" cy="304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5" tIns="47892" rIns="95785" bIns="47892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24400" y="2647950"/>
            <a:ext cx="914400" cy="304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5" tIns="47892" rIns="95785" bIns="47892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0000" y="3257550"/>
            <a:ext cx="914400" cy="304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5" tIns="47892" rIns="95785" bIns="47892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00200" y="3867150"/>
            <a:ext cx="762000" cy="304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5" tIns="47892" rIns="95785" bIns="4789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882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SutonnyMJ" pitchFamily="2" charset="0"/>
                <a:cs typeface="SutonnyMJ" pitchFamily="2" charset="0"/>
              </a:rPr>
              <a:t>7| </a:t>
            </a:r>
            <a:r>
              <a:rPr lang="as-IN" sz="2400" dirty="0"/>
              <a:t>রম্বসের কর্ণদ্বয় পরস্পরকে কোন কোণে সমদ্বিখণ্ডিত করে?</a:t>
            </a:r>
            <a:br>
              <a:rPr lang="as-IN" sz="2400" dirty="0"/>
            </a:br>
            <a:r>
              <a:rPr lang="as-IN" sz="2400" dirty="0"/>
              <a:t>ক. সূক্ষ্মকোণে খ. স্থূলকোণে গ. সমকোণে ঘ. সরল </a:t>
            </a:r>
            <a:r>
              <a:rPr lang="as-IN" sz="2400" dirty="0" smtClean="0"/>
              <a:t>কোণে</a:t>
            </a:r>
            <a:endParaRPr lang="en-US" sz="2400" dirty="0" smtClean="0"/>
          </a:p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8|</a:t>
            </a:r>
            <a:r>
              <a:rPr lang="as-IN" sz="2400" dirty="0" smtClean="0"/>
              <a:t> </a:t>
            </a:r>
            <a:r>
              <a:rPr lang="as-IN" sz="2400" dirty="0"/>
              <a:t>আয়তক্ষেত্রের প্রতিটি কোণ কত ডিগ্রি?</a:t>
            </a:r>
            <a:br>
              <a:rPr lang="as-IN" sz="2400" dirty="0"/>
            </a:br>
            <a:r>
              <a:rPr lang="as-IN" sz="2400" dirty="0"/>
              <a:t>ক. </a:t>
            </a:r>
            <a:r>
              <a:rPr lang="as-IN" sz="2400" dirty="0" smtClean="0"/>
              <a:t>১৮০</a:t>
            </a:r>
            <a:r>
              <a:rPr lang="en-US" sz="2400" dirty="0"/>
              <a:t> </a:t>
            </a:r>
            <a:r>
              <a:rPr lang="as-IN" sz="2400" dirty="0" smtClean="0"/>
              <a:t>খ</a:t>
            </a:r>
            <a:r>
              <a:rPr lang="as-IN" sz="2400" dirty="0"/>
              <a:t>. </a:t>
            </a:r>
            <a:r>
              <a:rPr lang="as-IN" sz="2400" dirty="0" smtClean="0"/>
              <a:t>৯০</a:t>
            </a:r>
            <a:r>
              <a:rPr lang="en-US" sz="2400" dirty="0" smtClean="0"/>
              <a:t> </a:t>
            </a:r>
            <a:r>
              <a:rPr lang="as-IN" sz="2400" dirty="0" smtClean="0"/>
              <a:t>গ</a:t>
            </a:r>
            <a:r>
              <a:rPr lang="as-IN" sz="2400" dirty="0"/>
              <a:t>. </a:t>
            </a:r>
            <a:r>
              <a:rPr lang="as-IN" sz="2400" dirty="0" smtClean="0"/>
              <a:t>৭৫ </a:t>
            </a:r>
            <a:r>
              <a:rPr lang="as-IN" sz="2400" dirty="0"/>
              <a:t>ঘ. </a:t>
            </a:r>
            <a:r>
              <a:rPr lang="as-IN" sz="2400" dirty="0" smtClean="0"/>
              <a:t>১০০</a:t>
            </a:r>
            <a:endParaRPr lang="en-US" sz="2400" dirty="0" smtClean="0"/>
          </a:p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9|</a:t>
            </a:r>
            <a:r>
              <a:rPr lang="as-IN" sz="2400" dirty="0" smtClean="0"/>
              <a:t> </a:t>
            </a:r>
            <a:r>
              <a:rPr lang="as-IN" sz="2400" dirty="0"/>
              <a:t>বর্গের প্রতিটি কোণ কত ডিগ্রি?</a:t>
            </a:r>
            <a:br>
              <a:rPr lang="as-IN" sz="2400" dirty="0"/>
            </a:br>
            <a:r>
              <a:rPr lang="as-IN" sz="2400" dirty="0"/>
              <a:t>ক. </a:t>
            </a:r>
            <a:r>
              <a:rPr lang="as-IN" sz="2400" dirty="0" smtClean="0"/>
              <a:t>১২০ </a:t>
            </a:r>
            <a:r>
              <a:rPr lang="as-IN" sz="2400" dirty="0"/>
              <a:t>খ. </a:t>
            </a:r>
            <a:r>
              <a:rPr lang="as-IN" sz="2400" dirty="0" smtClean="0"/>
              <a:t>৯০ </a:t>
            </a:r>
            <a:r>
              <a:rPr lang="as-IN" sz="2400" dirty="0"/>
              <a:t>গ. </a:t>
            </a:r>
            <a:r>
              <a:rPr lang="as-IN" sz="2400" dirty="0" smtClean="0"/>
              <a:t>৬০</a:t>
            </a:r>
            <a:r>
              <a:rPr lang="en-US" sz="2400" dirty="0"/>
              <a:t> </a:t>
            </a:r>
            <a:r>
              <a:rPr lang="as-IN" sz="2400" dirty="0" smtClean="0"/>
              <a:t>ঘ</a:t>
            </a:r>
            <a:r>
              <a:rPr lang="as-IN" sz="2400" dirty="0"/>
              <a:t>. </a:t>
            </a:r>
            <a:r>
              <a:rPr lang="as-IN" sz="2400" dirty="0" smtClean="0"/>
              <a:t>১০০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793218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SUMAN PAL, SEQAEP, ACT – MATEMATICS. EMAIL : paljibon@gmail.com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23195"/>
            <a:ext cx="771525" cy="414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5"/>
            <a:ext cx="771525" cy="4149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6200" y="971550"/>
            <a:ext cx="1143000" cy="381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5" tIns="47892" rIns="95785" bIns="47892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1733550"/>
            <a:ext cx="457200" cy="381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5" tIns="47892" rIns="95785" bIns="4789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0" y="2495550"/>
            <a:ext cx="457200" cy="381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5" tIns="47892" rIns="95785" bIns="47892"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2350"/>
            <a:ext cx="9144000" cy="9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9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93218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SUMAN PAL, SEQAEP, ACT – MATEMATICS. EMAIL : paljibon@gmail.com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23195"/>
            <a:ext cx="771525" cy="414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5"/>
            <a:ext cx="771525" cy="414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2532043"/>
            <a:ext cx="678180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1| i¤^m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e‡M©i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m`„k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‰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jL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AvqZ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e‡M©i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¨ `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yBwU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m`„k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jL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88"/>
            <a:ext cx="3252166" cy="1891162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>
            <a:off x="2971800" y="734020"/>
            <a:ext cx="5234125" cy="923330"/>
          </a:xfrm>
          <a:prstGeom prst="homePlate">
            <a:avLst>
              <a:gd name="adj" fmla="val 0"/>
            </a:avLst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5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562350"/>
            <a:ext cx="5488688" cy="9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93218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SUMAN PAL, SEQAEP, ACT – MATEMATICS. EMAIL : paljibon@gmail.com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23195"/>
            <a:ext cx="771525" cy="414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5"/>
            <a:ext cx="771525" cy="41495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9747" y="249722"/>
            <a:ext cx="18307494" cy="1564543"/>
            <a:chOff x="-9747" y="249722"/>
            <a:chExt cx="18307494" cy="1564543"/>
          </a:xfrm>
        </p:grpSpPr>
        <p:grpSp>
          <p:nvGrpSpPr>
            <p:cNvPr id="6" name="Group 5"/>
            <p:cNvGrpSpPr/>
            <p:nvPr/>
          </p:nvGrpSpPr>
          <p:grpSpPr>
            <a:xfrm>
              <a:off x="-9747" y="361950"/>
              <a:ext cx="9153747" cy="1452315"/>
              <a:chOff x="-9747" y="361950"/>
              <a:chExt cx="9153747" cy="145231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747" y="361950"/>
                <a:ext cx="1905000" cy="1428750"/>
              </a:xfrm>
              <a:prstGeom prst="rect">
                <a:avLst/>
              </a:prstGeom>
            </p:spPr>
          </p:pic>
          <p:pic>
            <p:nvPicPr>
              <p:cNvPr id="1026" name="Picture 2" descr="C:\Users\dell\Desktop\Gramin Natural wallpaper of bangladesh village people (1)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5253" y="361950"/>
                <a:ext cx="2258043" cy="1452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dell\Desktop\381709-fruit-orange-tree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3296" y="361950"/>
                <a:ext cx="2323704" cy="1452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C:\Users\dell\Desktop\maxresdefault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7000" y="361950"/>
                <a:ext cx="2667000" cy="1452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9144000" y="249722"/>
              <a:ext cx="9153747" cy="1483828"/>
              <a:chOff x="-9747" y="361950"/>
              <a:chExt cx="9153747" cy="148382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747" y="417028"/>
                <a:ext cx="1905000" cy="1428750"/>
              </a:xfrm>
              <a:prstGeom prst="rect">
                <a:avLst/>
              </a:prstGeom>
            </p:spPr>
          </p:pic>
          <p:pic>
            <p:nvPicPr>
              <p:cNvPr id="12" name="Picture 2" descr="C:\Users\dell\Desktop\Gramin Natural wallpaper of bangladesh village people (1)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5253" y="361950"/>
                <a:ext cx="2258043" cy="1452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3" descr="C:\Users\dell\Desktop\381709-fruit-orange-tree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3296" y="361950"/>
                <a:ext cx="2323704" cy="1452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4" descr="C:\Users\dell\Desktop\maxresdefault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7000" y="361950"/>
                <a:ext cx="2667000" cy="1452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0" y="2988407"/>
            <a:ext cx="18307494" cy="1564543"/>
            <a:chOff x="-9747" y="249722"/>
            <a:chExt cx="18307494" cy="1564543"/>
          </a:xfrm>
        </p:grpSpPr>
        <p:grpSp>
          <p:nvGrpSpPr>
            <p:cNvPr id="17" name="Group 16"/>
            <p:cNvGrpSpPr/>
            <p:nvPr/>
          </p:nvGrpSpPr>
          <p:grpSpPr>
            <a:xfrm>
              <a:off x="-9747" y="361950"/>
              <a:ext cx="9153747" cy="1452315"/>
              <a:chOff x="-9747" y="361950"/>
              <a:chExt cx="9153747" cy="1452315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747" y="361950"/>
                <a:ext cx="1905000" cy="1428750"/>
              </a:xfrm>
              <a:prstGeom prst="rect">
                <a:avLst/>
              </a:prstGeom>
            </p:spPr>
          </p:pic>
          <p:pic>
            <p:nvPicPr>
              <p:cNvPr id="24" name="Picture 2" descr="C:\Users\dell\Desktop\Gramin Natural wallpaper of bangladesh village people (1)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5253" y="361950"/>
                <a:ext cx="2258043" cy="1452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3" descr="C:\Users\dell\Desktop\381709-fruit-orange-tree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3296" y="361950"/>
                <a:ext cx="2323704" cy="1452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4" descr="C:\Users\dell\Desktop\maxresdefault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7000" y="361950"/>
                <a:ext cx="2667000" cy="1452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9144000" y="249722"/>
              <a:ext cx="9153747" cy="1483828"/>
              <a:chOff x="-9747" y="361950"/>
              <a:chExt cx="9153747" cy="148382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747" y="417028"/>
                <a:ext cx="1905000" cy="1428750"/>
              </a:xfrm>
              <a:prstGeom prst="rect">
                <a:avLst/>
              </a:prstGeom>
            </p:spPr>
          </p:pic>
          <p:pic>
            <p:nvPicPr>
              <p:cNvPr id="20" name="Picture 2" descr="C:\Users\dell\Desktop\Gramin Natural wallpaper of bangladesh village people (1)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5253" y="361950"/>
                <a:ext cx="2258043" cy="1452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3" descr="C:\Users\dell\Desktop\381709-fruit-orange-tree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3296" y="361950"/>
                <a:ext cx="2323704" cy="1452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C:\Users\dell\Desktop\maxresdefault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7000" y="361950"/>
                <a:ext cx="2667000" cy="1452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2774873" y="1962150"/>
            <a:ext cx="3594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srgbClr val="00B05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mKj‡K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srgbClr val="00B05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srgbClr val="00B05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srgbClr val="00B05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srgbClr val="00B050">
                    <a:alpha val="50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5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repeatCount="indefinite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repeatCount="indefinite" fill="hold" nodeType="withEffect" p14:presetBounceEnd="2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15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15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repeatCount="indefinite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repeatCount="indefinite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133350"/>
            <a:ext cx="4495800" cy="1066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82327" y="361950"/>
            <a:ext cx="2206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59815" y="964109"/>
            <a:ext cx="2174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SUMAN PAL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6632" y="1504950"/>
            <a:ext cx="4722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A.C.T. - MATEMATICS</a:t>
            </a:r>
            <a:endParaRPr lang="en-US" sz="3200" dirty="0">
              <a:solidFill>
                <a:srgbClr val="FF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5200" y="1986975"/>
            <a:ext cx="1492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SEQAEP</a:t>
            </a:r>
            <a:endParaRPr lang="en-US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34650" y="2495550"/>
            <a:ext cx="3552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ID NO : 2017018181</a:t>
            </a:r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3028950"/>
            <a:ext cx="4341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paljibon@gmail.com</a:t>
            </a:r>
            <a:endParaRPr lang="en-US" sz="24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23195"/>
            <a:ext cx="9144000" cy="5139355"/>
            <a:chOff x="0" y="23195"/>
            <a:chExt cx="9144000" cy="5139355"/>
          </a:xfrm>
        </p:grpSpPr>
        <p:sp>
          <p:nvSpPr>
            <p:cNvPr id="2" name="TextBox 1"/>
            <p:cNvSpPr txBox="1"/>
            <p:nvPr/>
          </p:nvSpPr>
          <p:spPr>
            <a:xfrm>
              <a:off x="0" y="4793218"/>
              <a:ext cx="9144000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SUMAN PAL, SEQAEP, ACT – MATEMATICS. EMAIL : paljibon@gmail.com</a:t>
              </a:r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475" y="23195"/>
              <a:ext cx="771525" cy="41495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195"/>
              <a:ext cx="771525" cy="41495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9000" y="361950"/>
              <a:ext cx="931638" cy="42672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162" y="514350"/>
              <a:ext cx="931638" cy="426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02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" y="238991"/>
            <a:ext cx="3276600" cy="2531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285750"/>
            <a:ext cx="2476500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284" y="285750"/>
            <a:ext cx="3236316" cy="2514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793218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SUMAN PAL, SEQAEP, ACT – MATEMATICS. EMAIL : paljibon@gmail.com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793218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SUMAN PAL, SEQAEP, ACT – MATEMATICS. EMAIL : paljibon@gmail.com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23195"/>
            <a:ext cx="771525" cy="4149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5"/>
            <a:ext cx="771525" cy="4149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18158" y="3105150"/>
            <a:ext cx="6306642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32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Qwe</a:t>
            </a:r>
            <a:r>
              <a:rPr lang="en-US" sz="32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¸‡</a:t>
            </a:r>
            <a:r>
              <a:rPr lang="en-US" sz="32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wK‡mi</a:t>
            </a:r>
            <a:r>
              <a:rPr lang="en-US" sz="32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wPÎ</a:t>
            </a:r>
            <a:r>
              <a:rPr lang="en-US" sz="32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‡`©k </a:t>
            </a:r>
            <a:r>
              <a:rPr lang="en-US" sz="32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endParaRPr lang="en-US" sz="3200" dirty="0">
              <a:effectLst>
                <a:outerShdw blurRad="50800" dist="50800" dir="5400000" algn="ctr" rotWithShape="0">
                  <a:schemeClr val="accent1">
                    <a:lumMod val="60000"/>
                    <a:lumOff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93218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SUMAN PAL, SEQAEP, ACT – MATEMATICS. EMAIL : paljibon@gmail.com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23195"/>
            <a:ext cx="771525" cy="414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5"/>
            <a:ext cx="771525" cy="414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0" y="666750"/>
            <a:ext cx="891412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819150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SutonnyMJ" pitchFamily="2" charset="0"/>
                <a:cs typeface="SutonnyMJ" pitchFamily="2" charset="0"/>
              </a:rPr>
              <a:t>PZzfz©R</a:t>
            </a:r>
            <a:endParaRPr lang="en-US" sz="6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6500" y="2343150"/>
            <a:ext cx="4191000" cy="1754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PZzf©yR</a:t>
            </a:r>
            <a:endParaRPr lang="en-US" sz="3600" b="1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8g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kÖwY</a:t>
            </a:r>
            <a:endParaRPr lang="en-US" sz="3600" b="1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- 8g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64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93218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SUMAN PAL, SEQAEP, ACT – MATEMATICS. EMAIL : paljibon@gmail.com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23195"/>
            <a:ext cx="771525" cy="414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5"/>
            <a:ext cx="771525" cy="414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48" y="-416211"/>
            <a:ext cx="5153852" cy="20735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82703" y="208206"/>
            <a:ext cx="21226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47259" y="1809750"/>
            <a:ext cx="7477541" cy="2667000"/>
          </a:xfrm>
          <a:prstGeom prst="cloudCallout">
            <a:avLst>
              <a:gd name="adj1" fmla="val -1642"/>
              <a:gd name="adj2" fmla="val -7381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bliqueBottomLeft"/>
            <a:lightRig rig="contrasting" dir="t">
              <a:rot lat="0" lon="0" rev="1500000"/>
            </a:lightRig>
          </a:scene3d>
          <a:sp3d prstMaterial="metal">
            <a:bevelT w="419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2190750"/>
            <a:ext cx="556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PZzf©yR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PZzf©y‡Ri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msMv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PZzf©y‡Ri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m`„k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I ‰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em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`„k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5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93218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SUMAN PAL, SEQAEP, ACT – MATEMATICS. EMAIL : paljibon@gmail.com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23195"/>
            <a:ext cx="771525" cy="414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5"/>
            <a:ext cx="771525" cy="414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34047" y="1047750"/>
            <a:ext cx="590418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sz="2400" dirty="0"/>
              <a:t>চারটি রেখাংশ দিয়ে আবদ্ধ চিত্রকে চতুর্ভুজ বলে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76600" y="1733550"/>
            <a:ext cx="1905000" cy="76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001047" y="1733550"/>
            <a:ext cx="180553" cy="914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76600" y="1809750"/>
            <a:ext cx="0" cy="990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276600" y="2647950"/>
            <a:ext cx="1724447" cy="152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5750"/>
            <a:ext cx="4343399" cy="7425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00400" y="36195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PZzf©yR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0200" y="3373219"/>
            <a:ext cx="6400800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GLb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PZzf©y‡Ri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‰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Kie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0033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93218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SUMAN PAL, SEQAEP, ACT – MATEMATICS. EMAIL : paljibon@gmail.com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23195"/>
            <a:ext cx="771525" cy="414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5"/>
            <a:ext cx="771525" cy="414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"/>
            <a:ext cx="914399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93218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SUMAN PAL, SEQAEP, ACT – MATEMATICS. EMAIL : paljibon@gmail.com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23195"/>
            <a:ext cx="771525" cy="414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5"/>
            <a:ext cx="771525" cy="41495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85800" y="742950"/>
            <a:ext cx="16668" cy="114300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5800" y="742950"/>
            <a:ext cx="1371600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57400" y="742950"/>
            <a:ext cx="38100" cy="114300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19137" y="1885950"/>
            <a:ext cx="1376363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200" y="2647950"/>
            <a:ext cx="38100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wPÎwU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wK‡mi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wPÎ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wb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‡`©k </a:t>
            </a:r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endParaRPr lang="en-US" sz="2400" dirty="0">
              <a:effectLst>
                <a:outerShdw blurRad="50800" dist="50800" dir="5400000" algn="ctr" rotWithShape="0">
                  <a:schemeClr val="accent1">
                    <a:lumMod val="60000"/>
                    <a:lumOff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85750"/>
            <a:ext cx="3657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eM</a:t>
            </a:r>
            <a:r>
              <a:rPr lang="en-US" sz="5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©</a:t>
            </a:r>
            <a:endParaRPr lang="en-US" sz="5400" dirty="0">
              <a:effectLst>
                <a:outerShdw blurRad="50800" dist="50800" dir="5400000" algn="ctr" rotWithShape="0">
                  <a:schemeClr val="accent1">
                    <a:lumMod val="60000"/>
                    <a:lumOff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76350"/>
            <a:ext cx="4343399" cy="74256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181600" y="135255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SutonnyMJ" pitchFamily="2" charset="0"/>
                <a:cs typeface="SutonnyMJ" pitchFamily="2" charset="0"/>
              </a:rPr>
              <a:t>e‡‡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M©i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‰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t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747415"/>
            <a:ext cx="1390650" cy="11385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19137" y="747415"/>
            <a:ext cx="1338263" cy="11385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719137" y="1614160"/>
            <a:ext cx="347663" cy="271790"/>
            <a:chOff x="719137" y="1614160"/>
            <a:chExt cx="347663" cy="27179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19137" y="1614160"/>
              <a:ext cx="3476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066800" y="1614160"/>
              <a:ext cx="0" cy="271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rot="10800000">
            <a:off x="1752600" y="742950"/>
            <a:ext cx="347663" cy="271790"/>
            <a:chOff x="719137" y="1614160"/>
            <a:chExt cx="347663" cy="27179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719137" y="1614160"/>
              <a:ext cx="3476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66800" y="1614160"/>
              <a:ext cx="0" cy="271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 rot="5400000">
            <a:off x="659815" y="790060"/>
            <a:ext cx="347663" cy="271790"/>
            <a:chOff x="719137" y="1614160"/>
            <a:chExt cx="347663" cy="27179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719137" y="1614160"/>
              <a:ext cx="3476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066800" y="1614160"/>
              <a:ext cx="0" cy="2717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1752599" y="1614160"/>
            <a:ext cx="347664" cy="261610"/>
            <a:chOff x="1752599" y="1614160"/>
            <a:chExt cx="347664" cy="26161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752599" y="1614160"/>
              <a:ext cx="1" cy="2616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52600" y="1614160"/>
              <a:ext cx="3476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038600" y="2077819"/>
            <a:ext cx="4876799" cy="417731"/>
            <a:chOff x="4038600" y="2077819"/>
            <a:chExt cx="4876799" cy="417731"/>
          </a:xfrm>
        </p:grpSpPr>
        <p:sp>
          <p:nvSpPr>
            <p:cNvPr id="26" name="TextBox 25"/>
            <p:cNvSpPr txBox="1"/>
            <p:nvPr/>
          </p:nvSpPr>
          <p:spPr>
            <a:xfrm>
              <a:off x="4800600" y="2077819"/>
              <a:ext cx="4114799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e‡M©i</a:t>
              </a:r>
              <a:r>
                <a: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KY©Øq</a:t>
              </a:r>
              <a:r>
                <a: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ci¯úi</a:t>
              </a:r>
              <a:r>
                <a: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mgvb</a:t>
              </a:r>
              <a:r>
                <a: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|</a:t>
              </a:r>
              <a:endPara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38600" y="2126218"/>
              <a:ext cx="6096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utonnyMJ" pitchFamily="2" charset="0"/>
                  <a:cs typeface="SutonnyMJ" pitchFamily="2" charset="0"/>
                </a:rPr>
                <a:t>wK¬K</a:t>
              </a:r>
              <a:endParaRPr lang="en-US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600" y="2571750"/>
            <a:ext cx="4876799" cy="381000"/>
            <a:chOff x="4038600" y="2571750"/>
            <a:chExt cx="4876799" cy="381000"/>
          </a:xfrm>
        </p:grpSpPr>
        <p:sp>
          <p:nvSpPr>
            <p:cNvPr id="27" name="TextBox 26"/>
            <p:cNvSpPr txBox="1"/>
            <p:nvPr/>
          </p:nvSpPr>
          <p:spPr>
            <a:xfrm>
              <a:off x="4800600" y="2571750"/>
              <a:ext cx="4114799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e‡M©i</a:t>
              </a:r>
              <a:r>
                <a:rPr lang="en-US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cÖ‡Z¨KwU</a:t>
              </a:r>
              <a:r>
                <a: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mg‡KvY</a:t>
              </a:r>
              <a:r>
                <a: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|</a:t>
              </a:r>
              <a:endPara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38600" y="2583418"/>
              <a:ext cx="6096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utonnyMJ" pitchFamily="2" charset="0"/>
                  <a:cs typeface="SutonnyMJ" pitchFamily="2" charset="0"/>
                </a:rPr>
                <a:t>wK¬K</a:t>
              </a:r>
              <a:endParaRPr lang="en-US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38600" y="3028950"/>
            <a:ext cx="4876799" cy="381000"/>
            <a:chOff x="4038600" y="3028950"/>
            <a:chExt cx="4876799" cy="381000"/>
          </a:xfrm>
        </p:grpSpPr>
        <p:sp>
          <p:nvSpPr>
            <p:cNvPr id="28" name="TextBox 27"/>
            <p:cNvSpPr txBox="1"/>
            <p:nvPr/>
          </p:nvSpPr>
          <p:spPr>
            <a:xfrm>
              <a:off x="4800600" y="3028950"/>
              <a:ext cx="4114799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e‡M©i</a:t>
              </a:r>
              <a:r>
                <a: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evû</a:t>
              </a:r>
              <a:r>
                <a: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¸‡</a:t>
              </a:r>
              <a:r>
                <a:rPr lang="en-US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jv</a:t>
              </a:r>
              <a:r>
                <a: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ci¯úi</a:t>
              </a:r>
              <a:r>
                <a: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mgvb</a:t>
              </a:r>
              <a:r>
                <a: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|</a:t>
              </a:r>
              <a:endPara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38600" y="3040618"/>
              <a:ext cx="6096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utonnyMJ" pitchFamily="2" charset="0"/>
                  <a:cs typeface="SutonnyMJ" pitchFamily="2" charset="0"/>
                </a:rPr>
                <a:t>wK¬K</a:t>
              </a:r>
              <a:endParaRPr lang="en-US" dirty="0">
                <a:latin typeface="SutonnyMJ" pitchFamily="2" charset="0"/>
                <a:cs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28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93218"/>
            <a:ext cx="9144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SUMAN PAL, SEQAEP, ACT – MATEMATICS. EMAIL : paljibon@gmail.com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23195"/>
            <a:ext cx="771525" cy="414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5"/>
            <a:ext cx="771525" cy="41495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2647950"/>
            <a:ext cx="39624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wPÎwU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wK‡mi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wPÎ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wb</a:t>
            </a:r>
            <a:r>
              <a:rPr lang="en-US" sz="2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‡`©k </a:t>
            </a:r>
            <a:r>
              <a:rPr lang="en-US" sz="2400" dirty="0" err="1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endParaRPr lang="en-US" sz="2400" dirty="0">
              <a:effectLst>
                <a:outerShdw blurRad="50800" dist="50800" dir="5400000" algn="ctr" rotWithShape="0">
                  <a:schemeClr val="accent1">
                    <a:lumMod val="60000"/>
                    <a:lumOff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4875" y="285750"/>
            <a:ext cx="3657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50800" dist="50800" dir="5400000" algn="ctr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i¤^m</a:t>
            </a:r>
            <a:endParaRPr lang="en-US" sz="5400" dirty="0">
              <a:effectLst>
                <a:outerShdw blurRad="50800" dist="50800" dir="5400000" algn="ctr" rotWithShape="0">
                  <a:schemeClr val="accent1">
                    <a:lumMod val="60000"/>
                    <a:lumOff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038600" y="2190750"/>
            <a:ext cx="4876799" cy="381000"/>
            <a:chOff x="4038600" y="2571750"/>
            <a:chExt cx="4876799" cy="381000"/>
          </a:xfrm>
        </p:grpSpPr>
        <p:sp>
          <p:nvSpPr>
            <p:cNvPr id="24" name="TextBox 23"/>
            <p:cNvSpPr txBox="1"/>
            <p:nvPr/>
          </p:nvSpPr>
          <p:spPr>
            <a:xfrm>
              <a:off x="4800600" y="2571750"/>
              <a:ext cx="4114799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i¤^‡mi </a:t>
              </a:r>
              <a:r>
                <a:rPr lang="en-US" dirty="0" err="1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evû</a:t>
              </a:r>
              <a:r>
                <a:rPr lang="en-US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¸‡</a:t>
              </a:r>
              <a:r>
                <a:rPr lang="en-US" dirty="0" err="1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jv</a:t>
              </a:r>
              <a:r>
                <a:rPr lang="en-US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ci¯úi</a:t>
              </a:r>
              <a:r>
                <a:rPr lang="en-US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mgvb</a:t>
              </a:r>
              <a:r>
                <a:rPr lang="en-US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|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38600" y="2583418"/>
              <a:ext cx="6096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utonnyMJ" pitchFamily="2" charset="0"/>
                  <a:cs typeface="SutonnyMJ" pitchFamily="2" charset="0"/>
                </a:rPr>
                <a:t>wK¬K</a:t>
              </a:r>
              <a:endParaRPr lang="en-US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8600" y="2724150"/>
            <a:ext cx="4876799" cy="381000"/>
            <a:chOff x="4038600" y="2571750"/>
            <a:chExt cx="4876799" cy="381000"/>
          </a:xfrm>
        </p:grpSpPr>
        <p:sp>
          <p:nvSpPr>
            <p:cNvPr id="27" name="TextBox 26"/>
            <p:cNvSpPr txBox="1"/>
            <p:nvPr/>
          </p:nvSpPr>
          <p:spPr>
            <a:xfrm>
              <a:off x="4800600" y="2571750"/>
              <a:ext cx="4114799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i¤^‡mi</a:t>
              </a:r>
              <a:r>
                <a: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wecixZ</a:t>
              </a:r>
              <a:r>
                <a:rPr lang="en-US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evû</a:t>
              </a:r>
              <a:r>
                <a:rPr lang="en-US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¸‡</a:t>
              </a:r>
              <a:r>
                <a:rPr lang="en-US" dirty="0" err="1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jv</a:t>
              </a:r>
              <a:r>
                <a:rPr lang="en-US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ci¯úi</a:t>
              </a:r>
              <a:r>
                <a:rPr lang="en-US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mgvb</a:t>
              </a:r>
              <a:r>
                <a:rPr lang="en-US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I </a:t>
              </a:r>
              <a:r>
                <a:rPr lang="en-US" dirty="0" err="1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mgvšÍivj</a:t>
              </a:r>
              <a:endPara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38600" y="2583418"/>
              <a:ext cx="6096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utonnyMJ" pitchFamily="2" charset="0"/>
                  <a:cs typeface="SutonnyMJ" pitchFamily="2" charset="0"/>
                </a:rPr>
                <a:t>wK¬K</a:t>
              </a:r>
              <a:endParaRPr lang="en-US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38600" y="3220819"/>
            <a:ext cx="4876799" cy="646331"/>
            <a:chOff x="4038600" y="3028950"/>
            <a:chExt cx="4876799" cy="646331"/>
          </a:xfrm>
        </p:grpSpPr>
        <p:sp>
          <p:nvSpPr>
            <p:cNvPr id="30" name="TextBox 29"/>
            <p:cNvSpPr txBox="1"/>
            <p:nvPr/>
          </p:nvSpPr>
          <p:spPr>
            <a:xfrm>
              <a:off x="4800600" y="3028950"/>
              <a:ext cx="4114799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i¤^‡mi</a:t>
              </a:r>
              <a:r>
                <a: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KY© `</a:t>
              </a:r>
              <a:r>
                <a:rPr lang="en-US" dirty="0" err="1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yBwU</a:t>
              </a:r>
              <a:r>
                <a:rPr lang="en-US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Zv</a:t>
              </a:r>
              <a:r>
                <a:rPr lang="en-US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‡`i †Q` we›`</a:t>
              </a:r>
              <a:r>
                <a:rPr lang="en-US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y‡Z</a:t>
              </a:r>
              <a:r>
                <a: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mg‡Kv‡b</a:t>
              </a:r>
              <a:r>
                <a: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mgwØLwÐZ</a:t>
              </a:r>
              <a:r>
                <a:rPr lang="en-US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K‡i</a:t>
              </a:r>
              <a:r>
                <a:rPr lang="en-US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|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38600" y="3040618"/>
              <a:ext cx="6096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utonnyMJ" pitchFamily="2" charset="0"/>
                  <a:cs typeface="SutonnyMJ" pitchFamily="2" charset="0"/>
                </a:rPr>
                <a:t>wK¬K</a:t>
              </a:r>
              <a:endParaRPr lang="en-US" dirty="0">
                <a:latin typeface="SutonnyMJ" pitchFamily="2" charset="0"/>
                <a:cs typeface="SutonnyMJ" pitchFamily="2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76350"/>
            <a:ext cx="4343399" cy="74256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181600" y="135255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i¤^‡mi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‰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t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304800" y="747415"/>
            <a:ext cx="1066800" cy="681335"/>
          </a:xfrm>
          <a:prstGeom prst="parallelogram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828800" y="747415"/>
            <a:ext cx="457200" cy="75753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86000" y="747415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971800" y="747415"/>
            <a:ext cx="381000" cy="75753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8800" y="1504950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ft-Right Arrow 34"/>
          <p:cNvSpPr/>
          <p:nvPr/>
        </p:nvSpPr>
        <p:spPr>
          <a:xfrm>
            <a:off x="2133600" y="1088082"/>
            <a:ext cx="838200" cy="1209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1828800" y="747415"/>
            <a:ext cx="1524000" cy="757535"/>
            <a:chOff x="1828800" y="747415"/>
            <a:chExt cx="1524000" cy="757535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286000" y="747415"/>
              <a:ext cx="685800" cy="757535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1828800" y="747415"/>
              <a:ext cx="1524000" cy="757535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2476500" y="817418"/>
              <a:ext cx="2286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2705100" y="817418"/>
              <a:ext cx="1143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983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3" grpId="0"/>
      <p:bldP spid="6" grpId="0" animBg="1"/>
      <p:bldP spid="3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1074</TotalTime>
  <Words>668</Words>
  <Application>Microsoft Office PowerPoint</Application>
  <PresentationFormat>On-screen Show (16:9)</PresentationFormat>
  <Paragraphs>105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81</cp:revision>
  <dcterms:created xsi:type="dcterms:W3CDTF">2017-10-08T20:12:15Z</dcterms:created>
  <dcterms:modified xsi:type="dcterms:W3CDTF">2017-10-10T16:02:02Z</dcterms:modified>
</cp:coreProperties>
</file>